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61" r:id="rId4"/>
    <p:sldId id="258" r:id="rId5"/>
    <p:sldId id="259" r:id="rId6"/>
    <p:sldId id="267" r:id="rId7"/>
    <p:sldId id="264" r:id="rId8"/>
    <p:sldId id="260" r:id="rId9"/>
    <p:sldId id="268" r:id="rId10"/>
    <p:sldId id="262" r:id="rId11"/>
    <p:sldId id="266" r:id="rId12"/>
    <p:sldId id="270" r:id="rId13"/>
    <p:sldId id="265" r:id="rId14"/>
    <p:sldId id="269" r:id="rId15"/>
  </p:sldIdLst>
  <p:sldSz cx="12192000" cy="6858000"/>
  <p:notesSz cx="6858000" cy="9144000"/>
  <p:embeddedFontLst>
    <p:embeddedFont>
      <p:font typeface="나눔스퀘어" panose="020B0600000101010101" pitchFamily="50" charset="-127"/>
      <p:regular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752CC-D6D5-4910-8189-3702D9C00563}" v="76" dt="2019-05-08T02:16:02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5773" autoAdjust="0"/>
  </p:normalViewPr>
  <p:slideViewPr>
    <p:cSldViewPr snapToGrid="0">
      <p:cViewPr varScale="1">
        <p:scale>
          <a:sx n="63" d="100"/>
          <a:sy n="63" d="100"/>
        </p:scale>
        <p:origin x="66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09C85-5B9D-4023-B388-634027B1909E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4EA10-437B-4350-9415-CDF2B6A70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94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한라대학교 창업동아리 팀 콤마입니다</a:t>
            </a:r>
            <a:endParaRPr lang="en-US" altLang="ko-KR" dirty="0"/>
          </a:p>
          <a:p>
            <a:r>
              <a:rPr lang="ko-KR" altLang="en-US" dirty="0"/>
              <a:t>저희는 학과 내 창업동아리로써 그동안 과내 프로젝트를 진행하면서 마음이 맞았던 친구들끼리 모여서 뭔가 해보자는 일념아래 작년 </a:t>
            </a:r>
            <a:r>
              <a:rPr lang="en-US" altLang="ko-KR" dirty="0"/>
              <a:t>6</a:t>
            </a:r>
            <a:r>
              <a:rPr lang="ko-KR" altLang="en-US" dirty="0"/>
              <a:t>월 결성하였습니다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각종 프로젝트 </a:t>
            </a:r>
            <a:r>
              <a:rPr lang="en-US" altLang="ko-KR" dirty="0"/>
              <a:t>CLICK</a:t>
            </a:r>
            <a:r>
              <a:rPr lang="ko-KR" altLang="en-US" dirty="0"/>
              <a:t>을 진행함과 동시에 팀의 </a:t>
            </a:r>
            <a:r>
              <a:rPr lang="en-US" altLang="ko-KR" dirty="0"/>
              <a:t>CI</a:t>
            </a:r>
            <a:r>
              <a:rPr lang="ko-KR" altLang="en-US" dirty="0"/>
              <a:t>를 만들고 팀원 스스로가 팀에 소속감을 느끼기 위해</a:t>
            </a:r>
            <a:endParaRPr lang="en-US" altLang="ko-KR" dirty="0"/>
          </a:p>
          <a:p>
            <a:r>
              <a:rPr lang="ko-KR" altLang="en-US" dirty="0"/>
              <a:t>디자인 공모전을 내부적으로 개최하여 팀의 로고를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저희 프로그램을 이용하는 유저와의 소통창구를 만들기 위해 사설 홈페이지를 </a:t>
            </a:r>
            <a:r>
              <a:rPr lang="en-US" altLang="ko-KR" dirty="0"/>
              <a:t>CLICK </a:t>
            </a:r>
            <a:r>
              <a:rPr lang="ko-KR" altLang="en-US" dirty="0" err="1"/>
              <a:t>운영중에</a:t>
            </a:r>
            <a:r>
              <a:rPr lang="ko-KR" altLang="en-US" dirty="0"/>
              <a:t>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ja-JP" altLang="en-US" dirty="0"/>
              <a:t>つなぎ</a:t>
            </a:r>
            <a:r>
              <a:rPr lang="en-US" altLang="ja-JP" dirty="0"/>
              <a:t> </a:t>
            </a:r>
            <a:r>
              <a:rPr lang="ko-KR" altLang="en-US" dirty="0"/>
              <a:t>온라인쇼핑</a:t>
            </a:r>
            <a:endParaRPr lang="en-US" altLang="ko-KR" dirty="0"/>
          </a:p>
          <a:p>
            <a:r>
              <a:rPr lang="ko-KR" altLang="en-US" dirty="0"/>
              <a:t>이제부터 저희의 요번 프로젝트에 대해 설명해 드리겠습니다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706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</a:t>
            </a:r>
            <a:r>
              <a:rPr lang="en-US" altLang="ko-KR" dirty="0"/>
              <a:t>, </a:t>
            </a:r>
            <a:r>
              <a:rPr lang="ko-KR" altLang="en-US" dirty="0"/>
              <a:t>물류를 자동으로 분류해주는 로봇은 이미 </a:t>
            </a:r>
            <a:r>
              <a:rPr lang="en-US" altLang="ko-KR" dirty="0"/>
              <a:t>AGV</a:t>
            </a:r>
            <a:r>
              <a:rPr lang="ko-KR" altLang="en-US" dirty="0"/>
              <a:t>라는 명칭까지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대표적으로 아마존사의 </a:t>
            </a:r>
            <a:r>
              <a:rPr lang="ko-KR" altLang="en-US" dirty="0" err="1"/>
              <a:t>키바가있고</a:t>
            </a:r>
            <a:r>
              <a:rPr lang="en-US" altLang="ko-KR" dirty="0"/>
              <a:t>, CLICK </a:t>
            </a:r>
            <a:r>
              <a:rPr lang="ko-KR" altLang="en-US" dirty="0"/>
              <a:t>국내에도 아직 상용화가 되진 못했지만 유도라는 회사에서 만든 </a:t>
            </a:r>
            <a:r>
              <a:rPr lang="ko-KR" altLang="en-US" dirty="0" err="1"/>
              <a:t>타곤이라는</a:t>
            </a:r>
            <a:r>
              <a:rPr lang="ko-KR" altLang="en-US" dirty="0"/>
              <a:t> </a:t>
            </a:r>
            <a:r>
              <a:rPr lang="en-US" altLang="ko-KR" dirty="0"/>
              <a:t>AGV</a:t>
            </a:r>
            <a:r>
              <a:rPr lang="ko-KR" altLang="en-US" dirty="0"/>
              <a:t>가 존재합니다</a:t>
            </a:r>
            <a:r>
              <a:rPr lang="en-US" altLang="ko-KR" dirty="0"/>
              <a:t>. CLICK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이러한 </a:t>
            </a:r>
            <a:r>
              <a:rPr lang="en-US" altLang="ko-KR" dirty="0"/>
              <a:t>AGV</a:t>
            </a:r>
            <a:r>
              <a:rPr lang="ko-KR" altLang="en-US" dirty="0"/>
              <a:t>는 대체적으로 하드웨어 중심적으로 개발되었고 이동하는 경로는 사람이 만든 알고리즘에 의존하게 됩니다</a:t>
            </a:r>
            <a:endParaRPr lang="en-US" altLang="ko-KR" dirty="0"/>
          </a:p>
          <a:p>
            <a:r>
              <a:rPr lang="ko-KR" altLang="en-US" dirty="0"/>
              <a:t>저희가 개발중인 시스템은 경로설정에 있어서 사람보다 나은 모든 경우를 대비하는 최적 경로 설정 시스템이기 </a:t>
            </a:r>
            <a:r>
              <a:rPr lang="ko-KR" altLang="en-US" dirty="0" err="1"/>
              <a:t>떄문에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오히려 이러한 </a:t>
            </a:r>
            <a:r>
              <a:rPr lang="en-US" altLang="ko-KR" dirty="0"/>
              <a:t>AGV</a:t>
            </a:r>
            <a:r>
              <a:rPr lang="ko-KR" altLang="en-US" dirty="0"/>
              <a:t>가 많이 도입되면 도입될수록 경로 설정이라는 시스템은 더 많은 필요성이 나타나게 될 것이라고 생각합니다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9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57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온라인으로 물건을 자주 구매하시나요</a:t>
            </a:r>
            <a:r>
              <a:rPr lang="en-US" altLang="ko-KR" dirty="0"/>
              <a:t>? CLICK </a:t>
            </a:r>
            <a:r>
              <a:rPr lang="ko-KR" altLang="en-US" dirty="0"/>
              <a:t>저는 온라인으로 대부분의 물건을 구매하는 편입니다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07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대한민국은 스마트폰의 발달과 온라인 시장의 확대로 점점 오프라인 시장에서 온라인 시장으로</a:t>
            </a:r>
            <a:r>
              <a:rPr lang="en-US" altLang="ko-KR" dirty="0"/>
              <a:t> </a:t>
            </a:r>
            <a:r>
              <a:rPr lang="ko-KR" altLang="en-US" dirty="0"/>
              <a:t>물건을 구매하는 이용자가 이동하고 있는 추세입니다</a:t>
            </a:r>
            <a:endParaRPr lang="en-US" altLang="ko-KR" dirty="0"/>
          </a:p>
          <a:p>
            <a:r>
              <a:rPr lang="ko-KR" altLang="en-US" dirty="0"/>
              <a:t>그에 따라 대한민국의 택배산업은 고속성장을 이루고 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기준 국내 택배시장 물동량은 </a:t>
            </a:r>
            <a:r>
              <a:rPr lang="en-US" altLang="ko-KR" dirty="0"/>
              <a:t>25</a:t>
            </a:r>
            <a:r>
              <a:rPr lang="ko-KR" altLang="en-US" dirty="0"/>
              <a:t>억만개를 넘어섰으며</a:t>
            </a:r>
            <a:r>
              <a:rPr lang="en-US" altLang="ko-KR" dirty="0"/>
              <a:t>, </a:t>
            </a:r>
            <a:r>
              <a:rPr lang="ko-KR" altLang="en-US" dirty="0"/>
              <a:t>매년 두 자릿수 성장을 이어가고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성장의 여파로 문제점 또한 드러나고 있습니다 </a:t>
            </a:r>
            <a:r>
              <a:rPr lang="en-US" altLang="ko-KR" dirty="0"/>
              <a:t>. CLICK </a:t>
            </a:r>
            <a:r>
              <a:rPr lang="ko-KR" altLang="en-US" dirty="0"/>
              <a:t>혹시 작년 </a:t>
            </a:r>
            <a:r>
              <a:rPr lang="en-US" altLang="ko-KR" dirty="0"/>
              <a:t>11</a:t>
            </a:r>
            <a:r>
              <a:rPr lang="ko-KR" altLang="en-US" dirty="0" err="1"/>
              <a:t>월달에</a:t>
            </a:r>
            <a:r>
              <a:rPr lang="ko-KR" altLang="en-US" dirty="0"/>
              <a:t> 택배대란이 일어난 것을 기억하고 계시나요</a:t>
            </a:r>
            <a:r>
              <a:rPr lang="en-US" altLang="ko-KR" dirty="0"/>
              <a:t>? CLICK</a:t>
            </a:r>
          </a:p>
          <a:p>
            <a:r>
              <a:rPr lang="ko-KR" altLang="en-US" dirty="0"/>
              <a:t>택배의 과도한 물량 때문에</a:t>
            </a:r>
            <a:r>
              <a:rPr lang="en-US" altLang="ko-KR" dirty="0"/>
              <a:t>, </a:t>
            </a:r>
            <a:r>
              <a:rPr lang="ko-KR" altLang="en-US" dirty="0"/>
              <a:t>물품을 분류하던 사람이 죽고</a:t>
            </a:r>
            <a:r>
              <a:rPr lang="en-US" altLang="ko-KR" dirty="0"/>
              <a:t>, </a:t>
            </a:r>
            <a:r>
              <a:rPr lang="ko-KR" altLang="en-US" dirty="0"/>
              <a:t>분류 작업을 할 인력이 모자라 택배노동자들이 총파업을 했던 사건이었습니다</a:t>
            </a:r>
            <a:r>
              <a:rPr lang="en-US" altLang="ko-KR" dirty="0"/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국가통계청에 따르면 저렴한 인건비의 대명사였던 중국만 해도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년대 말부터 매년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달하는 임금상승률을 꾸준히 기록해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전 인건비의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수준이라고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우리나라를 포함한 전 세계 물류시장의 고용 및 효율에 관한 고민은 나날이 깊어지고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en-US" dirty="0"/>
              <a:t>이 문제를 어떻게 하면 </a:t>
            </a:r>
            <a:r>
              <a:rPr lang="ko-KR" altLang="en-US" dirty="0" err="1"/>
              <a:t>해결할수</a:t>
            </a:r>
            <a:r>
              <a:rPr lang="ko-KR" altLang="en-US" dirty="0"/>
              <a:t> 있을까요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31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그 해답을 </a:t>
            </a:r>
            <a:r>
              <a:rPr lang="ko-KR" altLang="en-US" dirty="0" err="1"/>
              <a:t>찾기위해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차 산업혁명에서 이슈가 되는 </a:t>
            </a:r>
            <a:r>
              <a:rPr lang="ko-KR" altLang="en-US" dirty="0" err="1"/>
              <a:t>트렌드중</a:t>
            </a:r>
            <a:r>
              <a:rPr lang="ko-KR" altLang="en-US" dirty="0"/>
              <a:t> 하나인 인공지능이란 기술을 통하여 바라보았습니다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1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인공지능 시장은 </a:t>
            </a:r>
            <a:r>
              <a:rPr lang="en-US" altLang="ko-KR" dirty="0"/>
              <a:t>2016</a:t>
            </a:r>
            <a:r>
              <a:rPr lang="ko-KR" altLang="en-US" dirty="0"/>
              <a:t>년부터 </a:t>
            </a:r>
            <a:r>
              <a:rPr lang="en-US" altLang="ko-KR" dirty="0"/>
              <a:t>2019</a:t>
            </a:r>
            <a:r>
              <a:rPr lang="ko-KR" altLang="en-US" dirty="0"/>
              <a:t>년 까지 연 평균 </a:t>
            </a:r>
            <a:r>
              <a:rPr lang="en-US" altLang="ko-KR" dirty="0"/>
              <a:t>50% </a:t>
            </a:r>
            <a:r>
              <a:rPr lang="ko-KR" altLang="en-US" dirty="0"/>
              <a:t>이상의 </a:t>
            </a:r>
            <a:r>
              <a:rPr lang="en-US" altLang="ko-KR" dirty="0"/>
              <a:t>CLICK</a:t>
            </a:r>
            <a:r>
              <a:rPr lang="ko-KR" altLang="en-US" dirty="0"/>
              <a:t> 성장세를</a:t>
            </a:r>
            <a:r>
              <a:rPr lang="en-US" altLang="ko-KR" dirty="0"/>
              <a:t> </a:t>
            </a:r>
            <a:r>
              <a:rPr lang="ko-KR" altLang="en-US" dirty="0"/>
              <a:t>보여주고있으며</a:t>
            </a:r>
            <a:r>
              <a:rPr lang="en-US" altLang="ko-KR" dirty="0"/>
              <a:t>, </a:t>
            </a:r>
            <a:r>
              <a:rPr lang="ko-KR" altLang="en-US" dirty="0"/>
              <a:t>앞으로의 전망은 더 </a:t>
            </a:r>
            <a:r>
              <a:rPr lang="ko-KR" altLang="en-US" dirty="0" err="1"/>
              <a:t>밝을것으로</a:t>
            </a:r>
            <a:r>
              <a:rPr lang="ko-KR" altLang="en-US" dirty="0"/>
              <a:t> 예측됩니다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989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</a:t>
            </a:r>
            <a:r>
              <a:rPr lang="ko-KR" altLang="en-US" dirty="0" err="1"/>
              <a:t>간트차트입니다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올해 초</a:t>
            </a:r>
            <a:r>
              <a:rPr lang="en-US" altLang="ko-KR" dirty="0"/>
              <a:t>, </a:t>
            </a:r>
            <a:r>
              <a:rPr lang="ko-KR" altLang="en-US" dirty="0"/>
              <a:t>해당 프로젝트를 기획하였으며</a:t>
            </a:r>
            <a:r>
              <a:rPr lang="en-US" altLang="ko-KR" dirty="0"/>
              <a:t>, </a:t>
            </a:r>
            <a:r>
              <a:rPr lang="ko-KR" altLang="en-US" dirty="0"/>
              <a:t>현재 알고리즘 구현을 마무리하며</a:t>
            </a:r>
            <a:r>
              <a:rPr lang="en-US" altLang="ko-KR" dirty="0"/>
              <a:t>, </a:t>
            </a:r>
            <a:r>
              <a:rPr lang="ko-KR" altLang="en-US" dirty="0"/>
              <a:t>가상환경 유니티 내에서의 구현을 준비중에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구현이 끝나면 간단한 재무계획과</a:t>
            </a:r>
            <a:r>
              <a:rPr lang="en-US" altLang="ko-KR" dirty="0"/>
              <a:t>,</a:t>
            </a:r>
            <a:r>
              <a:rPr lang="ko-KR" altLang="en-US" dirty="0"/>
              <a:t> 마케팅 컨설팅을 가질 예정이며</a:t>
            </a:r>
            <a:r>
              <a:rPr lang="en-US" altLang="ko-KR" dirty="0"/>
              <a:t>, 8</a:t>
            </a:r>
            <a:r>
              <a:rPr lang="ko-KR" altLang="en-US" dirty="0"/>
              <a:t>월부터는 본격적으로 팀이 합숙을 진행하며</a:t>
            </a:r>
            <a:endParaRPr lang="en-US" altLang="ko-KR" dirty="0"/>
          </a:p>
          <a:p>
            <a:r>
              <a:rPr lang="ko-KR" altLang="en-US" dirty="0"/>
              <a:t>시제품을 </a:t>
            </a:r>
            <a:r>
              <a:rPr lang="ko-KR" altLang="en-US" dirty="0" err="1"/>
              <a:t>만드는데에</a:t>
            </a:r>
            <a:r>
              <a:rPr lang="ko-KR" altLang="en-US" dirty="0"/>
              <a:t> 주력할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프로젝트의 현재 진행중인 단계에 대하여 간략하게 설명해드리겠습니다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8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시스템에 대해 아주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사진을 보시면 기본적으로는 각 개체가 자신의 목적지를 얼마나 정확하고 신속하게 </a:t>
            </a:r>
            <a:r>
              <a:rPr lang="ko-KR" altLang="en-US" dirty="0" err="1"/>
              <a:t>찾아갈수</a:t>
            </a:r>
            <a:r>
              <a:rPr lang="ko-KR" altLang="en-US" dirty="0"/>
              <a:t> </a:t>
            </a:r>
            <a:r>
              <a:rPr lang="ko-KR" altLang="en-US" dirty="0" err="1"/>
              <a:t>있느냐에</a:t>
            </a:r>
            <a:r>
              <a:rPr lang="ko-KR" altLang="en-US" dirty="0"/>
              <a:t> 대한 알고리즘입니다</a:t>
            </a:r>
            <a:endParaRPr lang="en-US" altLang="ko-KR" dirty="0"/>
          </a:p>
          <a:p>
            <a:r>
              <a:rPr lang="ko-KR" altLang="en-US" dirty="0"/>
              <a:t>그리고 각 개체는 자신을 제외한 나머지 개체들을 </a:t>
            </a:r>
            <a:r>
              <a:rPr lang="ko-KR" altLang="en-US" dirty="0" err="1"/>
              <a:t>회피할려고</a:t>
            </a:r>
            <a:r>
              <a:rPr lang="ko-KR" altLang="en-US" dirty="0"/>
              <a:t> 노력합니다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충돌을 </a:t>
            </a:r>
            <a:r>
              <a:rPr lang="ko-KR" altLang="en-US" dirty="0" err="1"/>
              <a:t>하게되거나</a:t>
            </a:r>
            <a:r>
              <a:rPr lang="en-US" altLang="ko-KR" dirty="0"/>
              <a:t>, </a:t>
            </a:r>
            <a:r>
              <a:rPr lang="ko-KR" altLang="en-US" dirty="0"/>
              <a:t>무한루프에 걸리게 되면 다음 </a:t>
            </a:r>
            <a:r>
              <a:rPr lang="ko-KR" altLang="en-US" dirty="0" err="1"/>
              <a:t>페이즈로</a:t>
            </a:r>
            <a:r>
              <a:rPr lang="ko-KR" altLang="en-US" dirty="0"/>
              <a:t> </a:t>
            </a:r>
            <a:r>
              <a:rPr lang="ko-KR" altLang="en-US" dirty="0" err="1"/>
              <a:t>넘어가게됩니다</a:t>
            </a:r>
            <a:r>
              <a:rPr lang="en-US" altLang="ko-KR" dirty="0"/>
              <a:t>. CLICK</a:t>
            </a:r>
          </a:p>
          <a:p>
            <a:endParaRPr lang="en-US" altLang="ko-KR" dirty="0"/>
          </a:p>
          <a:p>
            <a:r>
              <a:rPr lang="ko-KR" altLang="en-US" dirty="0"/>
              <a:t>확대해서 보여드리면 다음과 같습니다</a:t>
            </a:r>
            <a:r>
              <a:rPr lang="en-US" altLang="ko-KR" dirty="0"/>
              <a:t>. </a:t>
            </a:r>
            <a:r>
              <a:rPr lang="ko-KR" altLang="en-US" dirty="0"/>
              <a:t>각 개체는 각각의 회피계수를 갖고있고</a:t>
            </a:r>
            <a:r>
              <a:rPr lang="en-US" altLang="ko-KR" dirty="0"/>
              <a:t>, </a:t>
            </a:r>
            <a:r>
              <a:rPr lang="ko-KR" altLang="en-US" dirty="0" err="1"/>
              <a:t>페이즈마다</a:t>
            </a:r>
            <a:r>
              <a:rPr lang="ko-KR" altLang="en-US" dirty="0"/>
              <a:t> 새로운 계수를 </a:t>
            </a:r>
            <a:r>
              <a:rPr lang="ko-KR" altLang="en-US" dirty="0" err="1"/>
              <a:t>갖게됩니다</a:t>
            </a:r>
            <a:endParaRPr lang="en-US" altLang="ko-KR" dirty="0"/>
          </a:p>
          <a:p>
            <a:r>
              <a:rPr lang="ko-KR" altLang="en-US" dirty="0"/>
              <a:t>현재 사진은 </a:t>
            </a:r>
            <a:r>
              <a:rPr lang="en-US" altLang="ko-KR" dirty="0"/>
              <a:t>16</a:t>
            </a:r>
            <a:r>
              <a:rPr lang="ko-KR" altLang="en-US" dirty="0"/>
              <a:t>세대의 개체들인데 이 </a:t>
            </a:r>
            <a:r>
              <a:rPr lang="ko-KR" altLang="en-US" dirty="0" err="1"/>
              <a:t>페이즈가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까지 만들어지게 되면 </a:t>
            </a:r>
            <a:r>
              <a:rPr lang="ko-KR" altLang="en-US" dirty="0" err="1"/>
              <a:t>개체들중</a:t>
            </a:r>
            <a:r>
              <a:rPr lang="ko-KR" altLang="en-US" dirty="0"/>
              <a:t> 가장 오래 살아남고</a:t>
            </a:r>
            <a:r>
              <a:rPr lang="en-US" altLang="ko-KR" dirty="0"/>
              <a:t>, </a:t>
            </a:r>
            <a:r>
              <a:rPr lang="ko-KR" altLang="en-US" dirty="0"/>
              <a:t>많이 목적지에 도달한 개체들이</a:t>
            </a:r>
            <a:endParaRPr lang="en-US" altLang="ko-KR" dirty="0"/>
          </a:p>
          <a:p>
            <a:r>
              <a:rPr lang="en-US" altLang="ko-KR" dirty="0"/>
              <a:t>CLICK</a:t>
            </a:r>
          </a:p>
          <a:p>
            <a:endParaRPr lang="en-US" altLang="ko-KR" dirty="0"/>
          </a:p>
          <a:p>
            <a:r>
              <a:rPr lang="ko-KR" altLang="en-US" dirty="0"/>
              <a:t>이러한 인공신경망을 통해 다음세대 각 </a:t>
            </a:r>
            <a:r>
              <a:rPr lang="ko-KR" altLang="en-US" dirty="0" err="1"/>
              <a:t>페이즈의</a:t>
            </a:r>
            <a:r>
              <a:rPr lang="ko-KR" altLang="en-US" dirty="0"/>
              <a:t> 씨앗으로 사용되어 세대를 거듭할수록 더 나은 알고리즘이 완성될 수 있게 됩니다</a:t>
            </a:r>
            <a:r>
              <a:rPr lang="en-US" altLang="ko-KR" dirty="0"/>
              <a:t>. CLICK</a:t>
            </a:r>
          </a:p>
          <a:p>
            <a:r>
              <a:rPr lang="ko-KR" altLang="en-US" dirty="0"/>
              <a:t>저희는 해당 함수를 구현하기위해 파이썬 라이브러리인 구글의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이용하여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391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언뜻 생각하면 이미 현실에 존재하는 기능 아닌가</a:t>
            </a:r>
            <a:r>
              <a:rPr lang="en-US" altLang="ko-KR" dirty="0"/>
              <a:t>? </a:t>
            </a:r>
            <a:r>
              <a:rPr lang="ko-KR" altLang="en-US" dirty="0"/>
              <a:t>라는 생각을 하실 수 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4EA10-437B-4350-9415-CDF2B6A700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2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2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0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55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2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3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1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13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5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3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3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6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01D9-524A-4BF6-94CD-9572001869E1}" type="datetimeFigureOut">
              <a:rPr lang="ko-KR" altLang="en-US" smtClean="0"/>
              <a:t>2019-05-08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C94F4-B728-42C6-AC88-EB213C3E14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39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Relationship Id="rId9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" action="ppaction://noaction"/>
            <a:extLst>
              <a:ext uri="{FF2B5EF4-FFF2-40B4-BE49-F238E27FC236}">
                <a16:creationId xmlns:a16="http://schemas.microsoft.com/office/drawing/2014/main" id="{5AF14DE9-38C9-4BBA-9D4E-847917B03A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9" t="14098" r="30674" b="11815"/>
          <a:stretch/>
        </p:blipFill>
        <p:spPr>
          <a:xfrm>
            <a:off x="3625794" y="1240402"/>
            <a:ext cx="4826443" cy="45163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C5B11C-78F2-4892-8632-2EA2C068C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7" y="1668025"/>
            <a:ext cx="5162671" cy="41220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7F89E2-AF64-41F5-A157-A52F51B80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912" y="1660236"/>
            <a:ext cx="5331481" cy="41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3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1028" name="Picture 4" descr="http://s3.ap-northeast-2.amazonaws.com/cloimage/home/rails/clo/public/ckeditor_assets/pictures/3462/content_.png.">
            <a:extLst>
              <a:ext uri="{FF2B5EF4-FFF2-40B4-BE49-F238E27FC236}">
                <a16:creationId xmlns:a16="http://schemas.microsoft.com/office/drawing/2014/main" id="{B6B6B26D-7E0C-4115-AAFB-85AB33EA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206" y="1962612"/>
            <a:ext cx="4762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2889A7-7430-41FF-9A86-39A4D33337B2}"/>
              </a:ext>
            </a:extLst>
          </p:cNvPr>
          <p:cNvSpPr txBox="1"/>
          <p:nvPr/>
        </p:nvSpPr>
        <p:spPr>
          <a:xfrm>
            <a:off x="537410" y="497306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기존 제품과의 차별성</a:t>
            </a:r>
            <a:endParaRPr lang="ko-KR" altLang="en-US" sz="32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68CF3-E25E-4EFE-BB73-9EF75ED299F3}"/>
              </a:ext>
            </a:extLst>
          </p:cNvPr>
          <p:cNvSpPr txBox="1"/>
          <p:nvPr/>
        </p:nvSpPr>
        <p:spPr>
          <a:xfrm>
            <a:off x="897294" y="2936990"/>
            <a:ext cx="51108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+mj-lt"/>
              </a:rPr>
              <a:t>무인 </a:t>
            </a:r>
            <a:r>
              <a:rPr lang="ko-KR" altLang="en-US" sz="5400" dirty="0" err="1">
                <a:latin typeface="+mj-lt"/>
              </a:rPr>
              <a:t>운반차</a:t>
            </a:r>
            <a:r>
              <a:rPr lang="ko-KR" altLang="en-US" sz="5400" dirty="0">
                <a:latin typeface="+mj-lt"/>
              </a:rPr>
              <a:t> </a:t>
            </a:r>
            <a:r>
              <a:rPr lang="en-US" altLang="ko-KR" sz="5400" dirty="0">
                <a:latin typeface="+mj-lt"/>
              </a:rPr>
              <a:t>AGV</a:t>
            </a:r>
          </a:p>
          <a:p>
            <a:r>
              <a:rPr lang="en-US" altLang="ko-KR" sz="3000" b="1" dirty="0"/>
              <a:t>Automated Guided Vehicle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9428D-6C53-47DA-B48D-04BE7D7585FB}"/>
              </a:ext>
            </a:extLst>
          </p:cNvPr>
          <p:cNvSpPr txBox="1"/>
          <p:nvPr/>
        </p:nvSpPr>
        <p:spPr>
          <a:xfrm>
            <a:off x="6532206" y="5296362"/>
            <a:ext cx="169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+mj-lt"/>
              </a:rPr>
              <a:t>Amozon</a:t>
            </a:r>
            <a:r>
              <a:rPr lang="ko-KR" altLang="en-US" sz="1600" dirty="0">
                <a:latin typeface="+mj-lt"/>
              </a:rPr>
              <a:t>의 </a:t>
            </a:r>
            <a:r>
              <a:rPr lang="en-US" altLang="ko-KR" sz="1600" dirty="0">
                <a:latin typeface="+mj-lt"/>
              </a:rPr>
              <a:t>KIVA</a:t>
            </a:r>
            <a:endParaRPr lang="ko-KR" altLang="en-US" sz="1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45B3B-47F7-49E4-931C-4A350B75FBEC}"/>
              </a:ext>
            </a:extLst>
          </p:cNvPr>
          <p:cNvSpPr txBox="1"/>
          <p:nvPr/>
        </p:nvSpPr>
        <p:spPr>
          <a:xfrm>
            <a:off x="-64669" y="6611779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KIVA </a:t>
            </a:r>
            <a:r>
              <a:rPr lang="ko-KR" altLang="en-US" sz="1000" dirty="0">
                <a:latin typeface="+mj-lt"/>
              </a:rPr>
              <a:t>홍보 이미지 </a:t>
            </a:r>
            <a:r>
              <a:rPr lang="en-US" altLang="ko-KR" sz="1000" dirty="0">
                <a:latin typeface="+mj-lt"/>
              </a:rPr>
              <a:t>(</a:t>
            </a:r>
            <a:r>
              <a:rPr lang="ko-KR" altLang="en-US" sz="1000" dirty="0">
                <a:latin typeface="+mj-lt"/>
              </a:rPr>
              <a:t>출처 </a:t>
            </a:r>
            <a:r>
              <a:rPr lang="en-US" altLang="ko-KR" sz="1000" dirty="0">
                <a:latin typeface="+mj-lt"/>
              </a:rPr>
              <a:t>: </a:t>
            </a:r>
            <a:r>
              <a:rPr lang="ko-KR" altLang="en-US" sz="1000" dirty="0">
                <a:latin typeface="+mj-lt"/>
              </a:rPr>
              <a:t>아마존</a:t>
            </a:r>
            <a:r>
              <a:rPr lang="en-US" altLang="ko-KR" sz="1000" dirty="0">
                <a:latin typeface="+mj-lt"/>
              </a:rPr>
              <a:t>)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1030" name="Picture 6" descr="http://s3.ap-northeast-2.amazonaws.com/cloimage/home/rails/clo/public/ckeditor_assets/pictures/3468/content_3_0.jpg">
            <a:extLst>
              <a:ext uri="{FF2B5EF4-FFF2-40B4-BE49-F238E27FC236}">
                <a16:creationId xmlns:a16="http://schemas.microsoft.com/office/drawing/2014/main" id="{8A09AE4A-71FE-42BA-9F8C-CF3D85DC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4" y="1941969"/>
            <a:ext cx="5041588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E0DC5-C1AE-46D1-9BD2-3F457B0FA76C}"/>
              </a:ext>
            </a:extLst>
          </p:cNvPr>
          <p:cNvSpPr txBox="1"/>
          <p:nvPr/>
        </p:nvSpPr>
        <p:spPr>
          <a:xfrm>
            <a:off x="761134" y="5275719"/>
            <a:ext cx="1667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YUDO</a:t>
            </a:r>
            <a:r>
              <a:rPr lang="ko-KR" altLang="en-US" sz="1600" dirty="0">
                <a:latin typeface="+mj-lt"/>
              </a:rPr>
              <a:t>의 </a:t>
            </a:r>
            <a:r>
              <a:rPr lang="en-US" altLang="ko-KR" sz="1600" dirty="0">
                <a:latin typeface="+mj-lt"/>
              </a:rPr>
              <a:t>TAGON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A883A-DC09-4195-A70B-A44C301A11CE}"/>
              </a:ext>
            </a:extLst>
          </p:cNvPr>
          <p:cNvSpPr txBox="1"/>
          <p:nvPr/>
        </p:nvSpPr>
        <p:spPr>
          <a:xfrm>
            <a:off x="-64669" y="6443192"/>
            <a:ext cx="286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한국 물류센터에 맞는 </a:t>
            </a:r>
            <a:r>
              <a:rPr lang="en-US" altLang="ko-KR" sz="1000" dirty="0"/>
              <a:t>AGV, </a:t>
            </a:r>
            <a:r>
              <a:rPr lang="ko-KR" altLang="en-US" sz="1000" dirty="0"/>
              <a:t>어디 있니 </a:t>
            </a:r>
            <a:r>
              <a:rPr lang="en-US" altLang="ko-KR" sz="1000" dirty="0">
                <a:latin typeface="+mj-lt"/>
              </a:rPr>
              <a:t>(</a:t>
            </a:r>
            <a:r>
              <a:rPr lang="ko-KR" altLang="en-US" sz="1000" dirty="0">
                <a:latin typeface="+mj-lt"/>
              </a:rPr>
              <a:t>출처 </a:t>
            </a:r>
            <a:r>
              <a:rPr lang="en-US" altLang="ko-KR" sz="1000" dirty="0">
                <a:latin typeface="+mj-lt"/>
              </a:rPr>
              <a:t>: CLO)</a:t>
            </a:r>
            <a:endParaRPr lang="ko-KR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419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4743706" y="2967335"/>
            <a:ext cx="2704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+mj-lt"/>
              </a:rPr>
              <a:t>기대효과</a:t>
            </a:r>
          </a:p>
        </p:txBody>
      </p:sp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21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E59A9-8B69-4E8B-8624-058A935C6206}"/>
              </a:ext>
            </a:extLst>
          </p:cNvPr>
          <p:cNvSpPr txBox="1"/>
          <p:nvPr/>
        </p:nvSpPr>
        <p:spPr>
          <a:xfrm>
            <a:off x="537410" y="497306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기대효과</a:t>
            </a:r>
            <a:endParaRPr lang="ko-KR" altLang="en-US" sz="3200" dirty="0">
              <a:latin typeface="+mj-lt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96CA1B2-D57F-4DDF-8478-E370A45DD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489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ko-KR" altLang="en-US" sz="2400" dirty="0"/>
              <a:t>효율적인 물류 분류</a:t>
            </a:r>
          </a:p>
          <a:p>
            <a:pPr marL="0" indent="0" fontAlgn="base">
              <a:buNone/>
            </a:pPr>
            <a:r>
              <a:rPr lang="en-US" altLang="ko-KR" sz="1400" dirty="0"/>
              <a:t>      - </a:t>
            </a:r>
            <a:r>
              <a:rPr lang="ko-KR" altLang="en-US" sz="1400" dirty="0"/>
              <a:t>초기비용이 많이 들긴 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장기적으로 경비를 절감 할 수 있습니다</a:t>
            </a:r>
          </a:p>
          <a:p>
            <a:pPr marL="0" indent="0" fontAlgn="base">
              <a:buNone/>
            </a:pPr>
            <a:r>
              <a:rPr lang="en-US" altLang="ko-KR" sz="1400" dirty="0"/>
              <a:t>      - </a:t>
            </a:r>
            <a:r>
              <a:rPr lang="ko-KR" altLang="en-US" sz="1400" dirty="0"/>
              <a:t>빠른 속도로 인한 서비스 품질의 향상을 기대할 수 있습니다</a:t>
            </a:r>
            <a:endParaRPr lang="en-US" altLang="ko-KR" sz="1400" dirty="0"/>
          </a:p>
          <a:p>
            <a:pPr marL="0" indent="0" fontAlgn="base">
              <a:buNone/>
            </a:pPr>
            <a:endParaRPr lang="ko-KR" altLang="en-US" sz="1400" dirty="0"/>
          </a:p>
          <a:p>
            <a:pPr fontAlgn="base"/>
            <a:r>
              <a:rPr lang="ko-KR" altLang="en-US" sz="2400" dirty="0"/>
              <a:t>사후관리가 편한 </a:t>
            </a:r>
            <a:r>
              <a:rPr lang="ko-KR" altLang="en-US" sz="2400" dirty="0" err="1"/>
              <a:t>머신러닝</a:t>
            </a:r>
            <a:r>
              <a:rPr lang="ko-KR" altLang="en-US" sz="2400" dirty="0"/>
              <a:t> 알고리즘</a:t>
            </a:r>
          </a:p>
          <a:p>
            <a:pPr marL="0" indent="0" fontAlgn="base">
              <a:buNone/>
            </a:pPr>
            <a:r>
              <a:rPr lang="en-US" altLang="ko-KR" sz="1400" dirty="0"/>
              <a:t>      - </a:t>
            </a:r>
            <a:r>
              <a:rPr lang="ko-KR" altLang="en-US" sz="1400" dirty="0"/>
              <a:t>복잡한 알고리즘이 적용된 게 아닌 기계 스스로 학습한 알고리즘이기 때문에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유지보수가 편합니다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 fontAlgn="base">
              <a:buNone/>
            </a:pPr>
            <a:r>
              <a:rPr lang="en-US" altLang="ko-KR" sz="1400" dirty="0"/>
              <a:t>      - </a:t>
            </a:r>
            <a:r>
              <a:rPr lang="ko-KR" altLang="en-US" sz="1400" dirty="0"/>
              <a:t>환경이나 규모에 상관없이 적용 가능합니다</a:t>
            </a:r>
            <a:r>
              <a:rPr lang="en-US" altLang="ko-KR" sz="1400" dirty="0"/>
              <a:t>.</a:t>
            </a:r>
          </a:p>
          <a:p>
            <a:pPr marL="0" indent="0" fontAlgn="base">
              <a:buNone/>
            </a:pPr>
            <a:endParaRPr lang="ko-KR" altLang="en-US" sz="1400" dirty="0"/>
          </a:p>
          <a:p>
            <a:pPr fontAlgn="base"/>
            <a:r>
              <a:rPr lang="ko-KR" altLang="en-US" sz="2400" dirty="0"/>
              <a:t>타 방면으로의 확장</a:t>
            </a:r>
          </a:p>
          <a:p>
            <a:pPr marL="0" indent="0" fontAlgn="base">
              <a:buNone/>
            </a:pPr>
            <a:r>
              <a:rPr lang="en-US" altLang="ko-KR" sz="1400" dirty="0"/>
              <a:t>      - </a:t>
            </a:r>
            <a:r>
              <a:rPr lang="ko-KR" altLang="en-US" sz="1400" dirty="0"/>
              <a:t>각 개체가 서로 충돌하지 않고 목적지까지 이동하는 알고리즘이기 때문에</a:t>
            </a:r>
            <a:r>
              <a:rPr lang="en-US" altLang="ko-KR" sz="1400" dirty="0"/>
              <a:t>,</a:t>
            </a:r>
          </a:p>
          <a:p>
            <a:pPr marL="0" indent="0" fontAlgn="base">
              <a:buNone/>
            </a:pPr>
            <a:r>
              <a:rPr lang="en-US" altLang="ko-KR" sz="1400" dirty="0"/>
              <a:t>         </a:t>
            </a:r>
            <a:r>
              <a:rPr lang="ko-KR" altLang="en-US" sz="1400" dirty="0"/>
              <a:t>물류창고 외에도 다양한 분야로의 확장성이 뛰어납니다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 fontAlgn="base">
              <a:buNone/>
            </a:pPr>
            <a:r>
              <a:rPr lang="en-US" altLang="ko-KR" sz="1400" dirty="0"/>
              <a:t>      - </a:t>
            </a:r>
            <a:r>
              <a:rPr lang="ko-KR" altLang="en-US" sz="1400" dirty="0"/>
              <a:t>자율주행 도로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드론</a:t>
            </a:r>
            <a:r>
              <a:rPr lang="ko-KR" altLang="en-US" sz="1400" dirty="0"/>
              <a:t> 배송 경로설정 등으로 이용 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268999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5279109" y="2967335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+mj-lt"/>
              </a:rPr>
              <a:t>Q&amp;A</a:t>
            </a:r>
            <a:endParaRPr lang="ko-KR" altLang="en-US" sz="5400" dirty="0">
              <a:latin typeface="+mj-lt"/>
            </a:endParaRPr>
          </a:p>
        </p:txBody>
      </p:sp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0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4428716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latin typeface="+mj-lt"/>
              </a:rPr>
              <a:t>감사합니다</a:t>
            </a:r>
            <a:endParaRPr lang="ko-KR" altLang="en-US" sz="5400" dirty="0">
              <a:latin typeface="+mj-lt"/>
            </a:endParaRPr>
          </a:p>
        </p:txBody>
      </p:sp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6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4657144" y="2967335"/>
            <a:ext cx="2877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+mj-lt"/>
              </a:rPr>
              <a:t>택배 대란</a:t>
            </a:r>
          </a:p>
        </p:txBody>
      </p:sp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537410" y="49730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택배 대란</a:t>
            </a:r>
          </a:p>
        </p:txBody>
      </p:sp>
      <p:pic>
        <p:nvPicPr>
          <p:cNvPr id="1028" name="Picture 4" descr="ì¿ í¡ë¡ê³ ">
            <a:extLst>
              <a:ext uri="{FF2B5EF4-FFF2-40B4-BE49-F238E27FC236}">
                <a16:creationId xmlns:a16="http://schemas.microsoft.com/office/drawing/2014/main" id="{A75F6A3F-72D4-435D-94ED-9286CDFB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66" y="2484536"/>
            <a:ext cx="33337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¥ì ë¡ê³ ì ëí ì´ë¯¸ì§ ê²ìê²°ê³¼">
            <a:extLst>
              <a:ext uri="{FF2B5EF4-FFF2-40B4-BE49-F238E27FC236}">
                <a16:creationId xmlns:a16="http://schemas.microsoft.com/office/drawing/2014/main" id="{D614E61C-A857-42F2-A13C-62DF5F926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113061"/>
            <a:ext cx="40767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white logoì ëí ì´ë¯¸ì§ ê²ìê²°ê³¼">
            <a:extLst>
              <a:ext uri="{FF2B5EF4-FFF2-40B4-BE49-F238E27FC236}">
                <a16:creationId xmlns:a16="http://schemas.microsoft.com/office/drawing/2014/main" id="{3A611BE6-8674-47D8-9CAB-C7D4B768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3" y="4467645"/>
            <a:ext cx="3643312" cy="13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1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537410" y="49730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택배 대란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E53E7B-9C78-4498-9191-7338E66A3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245" y="2129126"/>
            <a:ext cx="3590295" cy="2523722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880199D1-5F8F-41F3-AF6D-875555EC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43" y="2995811"/>
            <a:ext cx="4717590" cy="221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hlinkClick r:id="" action="ppaction://noaction"/>
            <a:extLst>
              <a:ext uri="{FF2B5EF4-FFF2-40B4-BE49-F238E27FC236}">
                <a16:creationId xmlns:a16="http://schemas.microsoft.com/office/drawing/2014/main" id="{711525C6-D62F-44B9-87DF-E000ED7743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6F5A35-42AD-4431-B711-F955CB315328}"/>
              </a:ext>
            </a:extLst>
          </p:cNvPr>
          <p:cNvSpPr/>
          <p:nvPr/>
        </p:nvSpPr>
        <p:spPr>
          <a:xfrm>
            <a:off x="0" y="6604084"/>
            <a:ext cx="50840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월별 국내 택배시장 물동량 추이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한국통합물류협회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E51733-3744-4A41-AF4B-30BC685241B3}"/>
              </a:ext>
            </a:extLst>
          </p:cNvPr>
          <p:cNvSpPr/>
          <p:nvPr/>
        </p:nvSpPr>
        <p:spPr>
          <a:xfrm>
            <a:off x="-2" y="6248638"/>
            <a:ext cx="50840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2018.11.21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중구 택배노동자 총파업 대회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뉴시스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77DA23-8F4E-42FA-BC15-07D832BF77C3}"/>
              </a:ext>
            </a:extLst>
          </p:cNvPr>
          <p:cNvSpPr/>
          <p:nvPr/>
        </p:nvSpPr>
        <p:spPr>
          <a:xfrm>
            <a:off x="-1" y="6426361"/>
            <a:ext cx="508406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2016.11.11 CJ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대한통운 용인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Hub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녹색경제신문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CD71CBB-E116-46A6-9DD7-E2BB7A4C4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0" y="1872737"/>
            <a:ext cx="5195150" cy="346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그림 139">
            <a:hlinkClick r:id="" action="ppaction://noaction"/>
            <a:extLst>
              <a:ext uri="{FF2B5EF4-FFF2-40B4-BE49-F238E27FC236}">
                <a16:creationId xmlns:a16="http://schemas.microsoft.com/office/drawing/2014/main" id="{0B21AAF0-D29C-42DB-A92C-93F535B06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2C887-6FC5-4983-89C7-EDCE0EBD0C8C}"/>
              </a:ext>
            </a:extLst>
          </p:cNvPr>
          <p:cNvSpPr txBox="1"/>
          <p:nvPr/>
        </p:nvSpPr>
        <p:spPr>
          <a:xfrm>
            <a:off x="4027164" y="2967335"/>
            <a:ext cx="4137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+mj-lt"/>
              </a:rPr>
              <a:t>인공지능 시장</a:t>
            </a:r>
          </a:p>
        </p:txBody>
      </p:sp>
    </p:spTree>
    <p:extLst>
      <p:ext uri="{BB962C8B-B14F-4D97-AF65-F5344CB8AC3E}">
        <p14:creationId xmlns:p14="http://schemas.microsoft.com/office/powerpoint/2010/main" val="39619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537410" y="497306"/>
            <a:ext cx="2388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인공지능 시장</a:t>
            </a:r>
            <a:endParaRPr lang="ko-KR" altLang="en-US" sz="3200" dirty="0">
              <a:latin typeface="+mj-lt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9105671A-A463-4028-BA92-865DCC03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57" y="1641100"/>
            <a:ext cx="4048125" cy="3975909"/>
          </a:xfrm>
          <a:prstGeom prst="rect">
            <a:avLst/>
          </a:prstGeom>
        </p:spPr>
      </p:pic>
      <p:pic>
        <p:nvPicPr>
          <p:cNvPr id="140" name="그림 139">
            <a:hlinkClick r:id="" action="ppaction://noaction"/>
            <a:extLst>
              <a:ext uri="{FF2B5EF4-FFF2-40B4-BE49-F238E27FC236}">
                <a16:creationId xmlns:a16="http://schemas.microsoft.com/office/drawing/2014/main" id="{0B21AAF0-D29C-42DB-A92C-93F535B066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2506C1F-23A7-4755-BDE5-8CA929AA5D16}"/>
              </a:ext>
            </a:extLst>
          </p:cNvPr>
          <p:cNvSpPr/>
          <p:nvPr/>
        </p:nvSpPr>
        <p:spPr>
          <a:xfrm>
            <a:off x="-1" y="6577012"/>
            <a:ext cx="50840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Enterprise AI Revenue by Region, World Markets: 2016-2025 (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en-US" altLang="ko-KR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Tractica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2018.01)</a:t>
            </a:r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D43A9D7-A8FD-4181-B800-49819ECF9DDE}"/>
              </a:ext>
            </a:extLst>
          </p:cNvPr>
          <p:cNvSpPr/>
          <p:nvPr/>
        </p:nvSpPr>
        <p:spPr>
          <a:xfrm>
            <a:off x="6413183" y="5216899"/>
            <a:ext cx="3828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 평균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55%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가파른 성장률 예측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42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F1EA5C19-CB3B-443B-8172-9984FF31E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92955"/>
              </p:ext>
            </p:extLst>
          </p:nvPr>
        </p:nvGraphicFramePr>
        <p:xfrm>
          <a:off x="1949556" y="1155254"/>
          <a:ext cx="9820954" cy="3721976"/>
        </p:xfrm>
        <a:graphic>
          <a:graphicData uri="http://schemas.openxmlformats.org/drawingml/2006/table">
            <a:tbl>
              <a:tblPr firstRow="1" bandRow="1"/>
              <a:tblGrid>
                <a:gridCol w="446407">
                  <a:extLst>
                    <a:ext uri="{9D8B030D-6E8A-4147-A177-3AD203B41FA5}">
                      <a16:colId xmlns:a16="http://schemas.microsoft.com/office/drawing/2014/main" val="2702370225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811415161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29510496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171134621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299591066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1258438847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439076517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704749753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1132121238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266788038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640136928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790051874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757894903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06150809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353208582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570287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093217879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2861936783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3541138675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670063081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903406954"/>
                    </a:ext>
                  </a:extLst>
                </a:gridCol>
                <a:gridCol w="446407">
                  <a:extLst>
                    <a:ext uri="{9D8B030D-6E8A-4147-A177-3AD203B41FA5}">
                      <a16:colId xmlns:a16="http://schemas.microsoft.com/office/drawing/2014/main" val="1749062716"/>
                    </a:ext>
                  </a:extLst>
                </a:gridCol>
              </a:tblGrid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152723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692443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97901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854354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665353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772181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709783"/>
                  </a:ext>
                </a:extLst>
              </a:tr>
              <a:tr h="4652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028461"/>
                  </a:ext>
                </a:extLst>
              </a:tr>
            </a:tbl>
          </a:graphicData>
        </a:graphic>
      </p:graphicFrame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6181846A-6397-43E7-B9D9-E8991DFBB16C}"/>
              </a:ext>
            </a:extLst>
          </p:cNvPr>
          <p:cNvGrpSpPr/>
          <p:nvPr/>
        </p:nvGrpSpPr>
        <p:grpSpPr>
          <a:xfrm>
            <a:off x="415489" y="1447687"/>
            <a:ext cx="1526681" cy="3118434"/>
            <a:chOff x="586739" y="2094958"/>
            <a:chExt cx="1526681" cy="3118434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492F788-D505-443F-8297-1A49520CD278}"/>
                </a:ext>
              </a:extLst>
            </p:cNvPr>
            <p:cNvSpPr txBox="1"/>
            <p:nvPr/>
          </p:nvSpPr>
          <p:spPr>
            <a:xfrm>
              <a:off x="771525" y="2094958"/>
              <a:ext cx="13418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기획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FB48D5A-292A-4114-889A-A358E7CAC6AB}"/>
                </a:ext>
              </a:extLst>
            </p:cNvPr>
            <p:cNvSpPr txBox="1"/>
            <p:nvPr/>
          </p:nvSpPr>
          <p:spPr>
            <a:xfrm>
              <a:off x="759619" y="2554242"/>
              <a:ext cx="13418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알고리즘 설계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9A3FA56-063D-4173-A36E-EB3A7B558B62}"/>
                </a:ext>
              </a:extLst>
            </p:cNvPr>
            <p:cNvSpPr txBox="1"/>
            <p:nvPr/>
          </p:nvSpPr>
          <p:spPr>
            <a:xfrm>
              <a:off x="620078" y="3042613"/>
              <a:ext cx="1474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가상환경내 구축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C5AD44AC-3201-4305-AC2E-4FE6D71630B7}"/>
                </a:ext>
              </a:extLst>
            </p:cNvPr>
            <p:cNvSpPr txBox="1"/>
            <p:nvPr/>
          </p:nvSpPr>
          <p:spPr>
            <a:xfrm>
              <a:off x="973018" y="3524864"/>
              <a:ext cx="10749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마케팅 계획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EAE0A33-5DA2-4627-A9A2-E2FB6AF6FAA9}"/>
                </a:ext>
              </a:extLst>
            </p:cNvPr>
            <p:cNvSpPr txBox="1"/>
            <p:nvPr/>
          </p:nvSpPr>
          <p:spPr>
            <a:xfrm>
              <a:off x="586740" y="3975028"/>
              <a:ext cx="1474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실제 플랫폼 개발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FE3EB0D-AE7B-4132-830C-67D45C11B286}"/>
                </a:ext>
              </a:extLst>
            </p:cNvPr>
            <p:cNvSpPr txBox="1"/>
            <p:nvPr/>
          </p:nvSpPr>
          <p:spPr>
            <a:xfrm>
              <a:off x="980662" y="4455451"/>
              <a:ext cx="1048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시제품 구현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44A4E8F-E6C3-4A7E-B597-053E5CBE43FA}"/>
                </a:ext>
              </a:extLst>
            </p:cNvPr>
            <p:cNvSpPr txBox="1"/>
            <p:nvPr/>
          </p:nvSpPr>
          <p:spPr>
            <a:xfrm>
              <a:off x="586739" y="4905615"/>
              <a:ext cx="14742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테스트 및 디버깅</a:t>
              </a:r>
            </a:p>
          </p:txBody>
        </p:sp>
      </p:grp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D3041035-B728-418D-87BD-F0D869BABCF7}"/>
              </a:ext>
            </a:extLst>
          </p:cNvPr>
          <p:cNvSpPr/>
          <p:nvPr/>
        </p:nvSpPr>
        <p:spPr>
          <a:xfrm>
            <a:off x="1949553" y="2689379"/>
            <a:ext cx="9820953" cy="172974"/>
          </a:xfrm>
          <a:prstGeom prst="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DF0ACC0-ED69-4BD3-B187-F9C684BA6147}"/>
              </a:ext>
            </a:extLst>
          </p:cNvPr>
          <p:cNvSpPr/>
          <p:nvPr/>
        </p:nvSpPr>
        <p:spPr>
          <a:xfrm>
            <a:off x="1949552" y="3135753"/>
            <a:ext cx="9820953" cy="172974"/>
          </a:xfrm>
          <a:prstGeom prst="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DC1B8207-96AC-4E9E-B858-629C46219721}"/>
              </a:ext>
            </a:extLst>
          </p:cNvPr>
          <p:cNvSpPr/>
          <p:nvPr/>
        </p:nvSpPr>
        <p:spPr>
          <a:xfrm>
            <a:off x="1949551" y="3620130"/>
            <a:ext cx="9820953" cy="172974"/>
          </a:xfrm>
          <a:prstGeom prst="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EDE88BC0-EEBD-4DE1-9ABD-750AB888BA40}"/>
              </a:ext>
            </a:extLst>
          </p:cNvPr>
          <p:cNvSpPr/>
          <p:nvPr/>
        </p:nvSpPr>
        <p:spPr>
          <a:xfrm>
            <a:off x="1949550" y="4100717"/>
            <a:ext cx="9820953" cy="172974"/>
          </a:xfrm>
          <a:prstGeom prst="rect">
            <a:avLst/>
          </a:prstGeom>
          <a:solidFill>
            <a:srgbClr val="3F3F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4A67F626-12BF-4C74-B5CB-D22266406EFF}"/>
              </a:ext>
            </a:extLst>
          </p:cNvPr>
          <p:cNvGrpSpPr/>
          <p:nvPr/>
        </p:nvGrpSpPr>
        <p:grpSpPr>
          <a:xfrm>
            <a:off x="1949547" y="702739"/>
            <a:ext cx="9856433" cy="4232989"/>
            <a:chOff x="2021737" y="798993"/>
            <a:chExt cx="9856433" cy="4232989"/>
          </a:xfrm>
        </p:grpSpPr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4132EC51-7B4C-4800-A0AF-0911E0D6ED38}"/>
                </a:ext>
              </a:extLst>
            </p:cNvPr>
            <p:cNvSpPr/>
            <p:nvPr/>
          </p:nvSpPr>
          <p:spPr>
            <a:xfrm>
              <a:off x="2021746" y="1803510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2D88AF84-9925-43E6-AE69-2AF6E626BC66}"/>
                </a:ext>
              </a:extLst>
            </p:cNvPr>
            <p:cNvSpPr/>
            <p:nvPr/>
          </p:nvSpPr>
          <p:spPr>
            <a:xfrm>
              <a:off x="2021745" y="798993"/>
              <a:ext cx="9820953" cy="820041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E8E8711-73BC-4872-825C-CA9A4193C1AB}"/>
                </a:ext>
              </a:extLst>
            </p:cNvPr>
            <p:cNvSpPr/>
            <p:nvPr/>
          </p:nvSpPr>
          <p:spPr>
            <a:xfrm>
              <a:off x="2021740" y="4601351"/>
              <a:ext cx="9820953" cy="430631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4EE38044-1F8B-4F98-9574-09D1C4270EDB}"/>
                </a:ext>
              </a:extLst>
            </p:cNvPr>
            <p:cNvSpPr/>
            <p:nvPr/>
          </p:nvSpPr>
          <p:spPr>
            <a:xfrm>
              <a:off x="2021740" y="2272335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043A1CB-F570-4D28-8651-EA677E54183F}"/>
                </a:ext>
              </a:extLst>
            </p:cNvPr>
            <p:cNvSpPr/>
            <p:nvPr/>
          </p:nvSpPr>
          <p:spPr>
            <a:xfrm>
              <a:off x="2021739" y="2743521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F7386B0-7EF2-463A-9556-01954F8872D5}"/>
                </a:ext>
              </a:extLst>
            </p:cNvPr>
            <p:cNvSpPr/>
            <p:nvPr/>
          </p:nvSpPr>
          <p:spPr>
            <a:xfrm>
              <a:off x="2021737" y="3199102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C3A391D-DA84-4D52-B725-FDEEDE038B91}"/>
                </a:ext>
              </a:extLst>
            </p:cNvPr>
            <p:cNvSpPr/>
            <p:nvPr/>
          </p:nvSpPr>
          <p:spPr>
            <a:xfrm>
              <a:off x="2029366" y="3657886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4F996A0-B5C2-4B83-9A6F-E4BB8530FC68}"/>
                </a:ext>
              </a:extLst>
            </p:cNvPr>
            <p:cNvSpPr/>
            <p:nvPr/>
          </p:nvSpPr>
          <p:spPr>
            <a:xfrm>
              <a:off x="2057217" y="4129752"/>
              <a:ext cx="9820953" cy="281366"/>
            </a:xfrm>
            <a:prstGeom prst="rect">
              <a:avLst/>
            </a:prstGeom>
            <a:solidFill>
              <a:srgbClr val="3F3F3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B53D0C2E-6E04-4A72-BE0E-F60B44E27CD4}"/>
              </a:ext>
            </a:extLst>
          </p:cNvPr>
          <p:cNvGrpSpPr/>
          <p:nvPr/>
        </p:nvGrpSpPr>
        <p:grpSpPr>
          <a:xfrm>
            <a:off x="2631627" y="1119127"/>
            <a:ext cx="8546067" cy="328264"/>
            <a:chOff x="2703817" y="1831972"/>
            <a:chExt cx="8546067" cy="328264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0957813-6D5B-40A5-BB64-A8A3334963EF}"/>
                </a:ext>
              </a:extLst>
            </p:cNvPr>
            <p:cNvSpPr txBox="1"/>
            <p:nvPr/>
          </p:nvSpPr>
          <p:spPr>
            <a:xfrm>
              <a:off x="2703817" y="1852459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F0D7427-875D-4406-8B74-20C61C7EDD2F}"/>
                </a:ext>
              </a:extLst>
            </p:cNvPr>
            <p:cNvSpPr txBox="1"/>
            <p:nvPr/>
          </p:nvSpPr>
          <p:spPr>
            <a:xfrm>
              <a:off x="3581724" y="1850077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479B470-CE98-4CA4-A69E-8D45B215B437}"/>
                </a:ext>
              </a:extLst>
            </p:cNvPr>
            <p:cNvSpPr txBox="1"/>
            <p:nvPr/>
          </p:nvSpPr>
          <p:spPr>
            <a:xfrm>
              <a:off x="4472423" y="1852023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4F9BAE4E-6105-4E08-A8B4-F2D0F22D70AC}"/>
                </a:ext>
              </a:extLst>
            </p:cNvPr>
            <p:cNvSpPr txBox="1"/>
            <p:nvPr/>
          </p:nvSpPr>
          <p:spPr>
            <a:xfrm>
              <a:off x="5367756" y="1845673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96EDE66-9E66-489D-9AAC-7E7225FCD568}"/>
                </a:ext>
              </a:extLst>
            </p:cNvPr>
            <p:cNvSpPr txBox="1"/>
            <p:nvPr/>
          </p:nvSpPr>
          <p:spPr>
            <a:xfrm>
              <a:off x="6275779" y="1843658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A2361DC-8B95-4CCA-BFDB-B107A41E0DDE}"/>
                </a:ext>
              </a:extLst>
            </p:cNvPr>
            <p:cNvSpPr txBox="1"/>
            <p:nvPr/>
          </p:nvSpPr>
          <p:spPr>
            <a:xfrm>
              <a:off x="7187015" y="1833920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E667661-099E-4B07-A9E7-A6F45A4FD69D}"/>
                </a:ext>
              </a:extLst>
            </p:cNvPr>
            <p:cNvSpPr txBox="1"/>
            <p:nvPr/>
          </p:nvSpPr>
          <p:spPr>
            <a:xfrm>
              <a:off x="8063233" y="1839592"/>
              <a:ext cx="458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9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8023DDC-C3B8-4E1A-8AE4-4554196DF86D}"/>
                </a:ext>
              </a:extLst>
            </p:cNvPr>
            <p:cNvSpPr txBox="1"/>
            <p:nvPr/>
          </p:nvSpPr>
          <p:spPr>
            <a:xfrm>
              <a:off x="8854801" y="1833920"/>
              <a:ext cx="592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A6F3E0A-AD1C-42FF-8FE1-5F15ADFC4BA6}"/>
                </a:ext>
              </a:extLst>
            </p:cNvPr>
            <p:cNvSpPr txBox="1"/>
            <p:nvPr/>
          </p:nvSpPr>
          <p:spPr>
            <a:xfrm>
              <a:off x="9771785" y="1833920"/>
              <a:ext cx="592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7F40879-60ED-40EB-A02C-00AC3B805162}"/>
                </a:ext>
              </a:extLst>
            </p:cNvPr>
            <p:cNvSpPr txBox="1"/>
            <p:nvPr/>
          </p:nvSpPr>
          <p:spPr>
            <a:xfrm>
              <a:off x="10657070" y="1831972"/>
              <a:ext cx="592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</a:t>
              </a:r>
              <a:r>
                <a:rPr lang="ko-KR" altLang="en-US" sz="140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</a:t>
              </a:r>
            </a:p>
          </p:txBody>
        </p:sp>
      </p:grp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E37871B-559B-41A0-9E1A-B6F582FEA558}"/>
              </a:ext>
            </a:extLst>
          </p:cNvPr>
          <p:cNvSpPr/>
          <p:nvPr/>
        </p:nvSpPr>
        <p:spPr>
          <a:xfrm>
            <a:off x="2389071" y="1523121"/>
            <a:ext cx="1120463" cy="181987"/>
          </a:xfrm>
          <a:prstGeom prst="rect">
            <a:avLst/>
          </a:prstGeom>
          <a:solidFill>
            <a:srgbClr val="FF7C8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5943B9B-58E1-4BB6-B165-06021C1AF99A}"/>
              </a:ext>
            </a:extLst>
          </p:cNvPr>
          <p:cNvSpPr/>
          <p:nvPr/>
        </p:nvSpPr>
        <p:spPr>
          <a:xfrm>
            <a:off x="3279770" y="1992429"/>
            <a:ext cx="1353390" cy="18198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4854EDD-0472-4966-B6F9-2FCE7CAC914F}"/>
              </a:ext>
            </a:extLst>
          </p:cNvPr>
          <p:cNvSpPr/>
          <p:nvPr/>
        </p:nvSpPr>
        <p:spPr>
          <a:xfrm>
            <a:off x="3738698" y="2459112"/>
            <a:ext cx="1789811" cy="18198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263737BB-35D8-4049-A2D1-F442E511AD61}"/>
              </a:ext>
            </a:extLst>
          </p:cNvPr>
          <p:cNvSpPr/>
          <p:nvPr/>
        </p:nvSpPr>
        <p:spPr>
          <a:xfrm>
            <a:off x="5524732" y="2929572"/>
            <a:ext cx="678858" cy="181987"/>
          </a:xfrm>
          <a:prstGeom prst="rect">
            <a:avLst/>
          </a:prstGeom>
          <a:solidFill>
            <a:srgbClr val="CCFFC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F8B89BC-D92F-424B-AE93-46295813A2A5}"/>
              </a:ext>
            </a:extLst>
          </p:cNvPr>
          <p:cNvSpPr/>
          <p:nvPr/>
        </p:nvSpPr>
        <p:spPr>
          <a:xfrm>
            <a:off x="5965262" y="3382087"/>
            <a:ext cx="1792098" cy="181987"/>
          </a:xfrm>
          <a:prstGeom prst="rect">
            <a:avLst/>
          </a:prstGeom>
          <a:solidFill>
            <a:srgbClr val="99CC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3CEFD1C-0734-46FD-872B-390DC2314203}"/>
              </a:ext>
            </a:extLst>
          </p:cNvPr>
          <p:cNvSpPr/>
          <p:nvPr/>
        </p:nvSpPr>
        <p:spPr>
          <a:xfrm>
            <a:off x="6860022" y="3850831"/>
            <a:ext cx="3577038" cy="181987"/>
          </a:xfrm>
          <a:prstGeom prst="rect">
            <a:avLst/>
          </a:prstGeom>
          <a:solidFill>
            <a:srgbClr val="99CC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754C451D-0C84-4359-967A-33599B7C72F1}"/>
              </a:ext>
            </a:extLst>
          </p:cNvPr>
          <p:cNvSpPr/>
          <p:nvPr/>
        </p:nvSpPr>
        <p:spPr>
          <a:xfrm>
            <a:off x="9840033" y="4323110"/>
            <a:ext cx="1489202" cy="181987"/>
          </a:xfrm>
          <a:prstGeom prst="rect">
            <a:avLst/>
          </a:prstGeom>
          <a:solidFill>
            <a:srgbClr val="99CC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6C3AFE23-D6CE-4C2A-89D8-39C6617FADCE}"/>
              </a:ext>
            </a:extLst>
          </p:cNvPr>
          <p:cNvGrpSpPr/>
          <p:nvPr/>
        </p:nvGrpSpPr>
        <p:grpSpPr>
          <a:xfrm>
            <a:off x="367863" y="4824336"/>
            <a:ext cx="2692233" cy="1793387"/>
            <a:chOff x="487679" y="4882490"/>
            <a:chExt cx="2216138" cy="1793387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28A1EBC4-D3BA-40A2-BED9-8A882901908C}"/>
                </a:ext>
              </a:extLst>
            </p:cNvPr>
            <p:cNvSpPr/>
            <p:nvPr/>
          </p:nvSpPr>
          <p:spPr>
            <a:xfrm>
              <a:off x="487679" y="4973483"/>
              <a:ext cx="2216138" cy="170239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프로젝트 주제 선정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시장 조사 및 학과 교수님들께                기술적 자문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유전 알고리즘과 </a:t>
              </a: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머신러닝에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 대한 공부</a:t>
              </a: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2019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청년 창업동아리 활동                  지원사업 참여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84993991-626E-488F-85DF-8CE051BD3A99}"/>
                </a:ext>
              </a:extLst>
            </p:cNvPr>
            <p:cNvSpPr/>
            <p:nvPr/>
          </p:nvSpPr>
          <p:spPr>
            <a:xfrm>
              <a:off x="599839" y="4882490"/>
              <a:ext cx="160695" cy="181987"/>
            </a:xfrm>
            <a:prstGeom prst="rect">
              <a:avLst/>
            </a:prstGeom>
            <a:solidFill>
              <a:srgbClr val="FF7C8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459A64DB-ABBC-4C24-B685-880A7E3F3580}"/>
              </a:ext>
            </a:extLst>
          </p:cNvPr>
          <p:cNvGrpSpPr/>
          <p:nvPr/>
        </p:nvGrpSpPr>
        <p:grpSpPr>
          <a:xfrm>
            <a:off x="8993973" y="4824336"/>
            <a:ext cx="2692233" cy="1793387"/>
            <a:chOff x="487679" y="4882490"/>
            <a:chExt cx="2216138" cy="1793387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E6029900-FE4B-4560-AB1A-EE0935721D4E}"/>
                </a:ext>
              </a:extLst>
            </p:cNvPr>
            <p:cNvSpPr/>
            <p:nvPr/>
          </p:nvSpPr>
          <p:spPr>
            <a:xfrm>
              <a:off x="487679" y="4973483"/>
              <a:ext cx="2216138" cy="170239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팀 합숙 시작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lvl="0" indent="-171450" defTabSz="914400" latinLnBrk="1">
                <a:buFontTx/>
                <a:buChar char="-"/>
              </a:pPr>
              <a:r>
                <a:rPr lang="en-US" altLang="ko-KR" sz="1100" kern="0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Raspberry pi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를 이용하여 시제품 제작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현실 플랫폼 상에서의 알고리즘 구현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시제품 테스트 및 디버깅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,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완성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아이템 최종 개발 발표 및 보고회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62B5851-5DDC-48B6-90ED-F8C342FF86F5}"/>
                </a:ext>
              </a:extLst>
            </p:cNvPr>
            <p:cNvSpPr/>
            <p:nvPr/>
          </p:nvSpPr>
          <p:spPr>
            <a:xfrm>
              <a:off x="599839" y="4882490"/>
              <a:ext cx="160695" cy="181987"/>
            </a:xfrm>
            <a:prstGeom prst="rect">
              <a:avLst/>
            </a:prstGeom>
            <a:solidFill>
              <a:srgbClr val="99CCFF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2AF7B111-C5A8-4A72-910F-4D2E1034F02F}"/>
              </a:ext>
            </a:extLst>
          </p:cNvPr>
          <p:cNvGrpSpPr/>
          <p:nvPr/>
        </p:nvGrpSpPr>
        <p:grpSpPr>
          <a:xfrm>
            <a:off x="6119885" y="4824336"/>
            <a:ext cx="2692233" cy="1793387"/>
            <a:chOff x="487679" y="4882490"/>
            <a:chExt cx="2216138" cy="1793387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401C3E43-BA24-4E98-AF50-8FCA70465E4A}"/>
                </a:ext>
              </a:extLst>
            </p:cNvPr>
            <p:cNvSpPr/>
            <p:nvPr/>
          </p:nvSpPr>
          <p:spPr>
            <a:xfrm>
              <a:off x="487679" y="4973483"/>
              <a:ext cx="2216138" cy="170239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재무계획 등 마케팅 컨설팅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지적재산권 출원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서버 임대 및 공식 사이트 개설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B85411D7-FBD7-4C22-B9CB-0977605BB86D}"/>
                </a:ext>
              </a:extLst>
            </p:cNvPr>
            <p:cNvSpPr/>
            <p:nvPr/>
          </p:nvSpPr>
          <p:spPr>
            <a:xfrm>
              <a:off x="599839" y="4882490"/>
              <a:ext cx="160695" cy="181987"/>
            </a:xfrm>
            <a:prstGeom prst="rect">
              <a:avLst/>
            </a:prstGeom>
            <a:solidFill>
              <a:srgbClr val="CCFFCC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3165A786-4664-4E46-8FFF-46B651112190}"/>
              </a:ext>
            </a:extLst>
          </p:cNvPr>
          <p:cNvGrpSpPr/>
          <p:nvPr/>
        </p:nvGrpSpPr>
        <p:grpSpPr>
          <a:xfrm>
            <a:off x="3245797" y="4824336"/>
            <a:ext cx="2692233" cy="1793387"/>
            <a:chOff x="487679" y="4882490"/>
            <a:chExt cx="2216138" cy="1793387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C3FBC71-DC3D-4AED-8923-3249460198F0}"/>
                </a:ext>
              </a:extLst>
            </p:cNvPr>
            <p:cNvSpPr/>
            <p:nvPr/>
          </p:nvSpPr>
          <p:spPr>
            <a:xfrm>
              <a:off x="487679" y="4973483"/>
              <a:ext cx="2216138" cy="1702394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알고리즘 구현을 위한 플랫폼 구축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플랫폼에 알고리즘 적용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교내 졸업작품 발표회에서 알고리즘 발표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학회에 학술논문 제출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  <a:p>
              <a:pPr marL="171450" marR="0" lvl="0" indent="-17145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성장속도 향상을 위한 병렬처리 구현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8A33797-3A2F-4479-8BE5-8BEE58D2D809}"/>
                </a:ext>
              </a:extLst>
            </p:cNvPr>
            <p:cNvSpPr/>
            <p:nvPr/>
          </p:nvSpPr>
          <p:spPr>
            <a:xfrm>
              <a:off x="599839" y="4882490"/>
              <a:ext cx="160695" cy="181987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B344F4E5-E098-4A5B-AE1D-A85FFF66A9D3}"/>
              </a:ext>
            </a:extLst>
          </p:cNvPr>
          <p:cNvSpPr txBox="1"/>
          <p:nvPr/>
        </p:nvSpPr>
        <p:spPr>
          <a:xfrm>
            <a:off x="537410" y="497306"/>
            <a:ext cx="186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white"/>
                </a:solidFill>
                <a:latin typeface="+mn-ea"/>
              </a:rPr>
              <a:t>Gantt Chart</a:t>
            </a:r>
            <a:endParaRPr lang="ko-KR" altLang="en-US" sz="24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294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344E4-03E1-4ED9-A6B4-AAB3E5B4C9AF}"/>
              </a:ext>
            </a:extLst>
          </p:cNvPr>
          <p:cNvSpPr txBox="1"/>
          <p:nvPr/>
        </p:nvSpPr>
        <p:spPr>
          <a:xfrm>
            <a:off x="537410" y="497306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머신러닝을</a:t>
            </a:r>
            <a:r>
              <a:rPr lang="ko-KR" altLang="en-US" sz="2400" dirty="0"/>
              <a:t> 활용한 물류 자동화 시스템</a:t>
            </a:r>
            <a:endParaRPr lang="ko-KR" altLang="en-US" sz="3200" dirty="0">
              <a:latin typeface="+mj-lt"/>
            </a:endParaRPr>
          </a:p>
        </p:txBody>
      </p:sp>
      <p:pic>
        <p:nvPicPr>
          <p:cNvPr id="134" name="그림 133">
            <a:hlinkClick r:id="" action="ppaction://noaction"/>
            <a:extLst>
              <a:ext uri="{FF2B5EF4-FFF2-40B4-BE49-F238E27FC236}">
                <a16:creationId xmlns:a16="http://schemas.microsoft.com/office/drawing/2014/main" id="{182BA721-6D4B-46F8-93F5-F687CC0E9E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pic>
        <p:nvPicPr>
          <p:cNvPr id="4107" name="그림 4106">
            <a:extLst>
              <a:ext uri="{FF2B5EF4-FFF2-40B4-BE49-F238E27FC236}">
                <a16:creationId xmlns:a16="http://schemas.microsoft.com/office/drawing/2014/main" id="{9BC8AA19-D627-4974-ACD3-4BCB5EA3E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9" y="1836400"/>
            <a:ext cx="6183682" cy="3244645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832B9D57-922B-4C76-983B-980E1A345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569" y="1117225"/>
            <a:ext cx="5436431" cy="2311775"/>
          </a:xfrm>
          <a:prstGeom prst="rect">
            <a:avLst/>
          </a:prstGeom>
        </p:spPr>
      </p:pic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F3B7F1D-EDF4-4D3E-B743-73D7BA11BFC0}"/>
              </a:ext>
            </a:extLst>
          </p:cNvPr>
          <p:cNvGrpSpPr/>
          <p:nvPr/>
        </p:nvGrpSpPr>
        <p:grpSpPr>
          <a:xfrm>
            <a:off x="8056049" y="3632808"/>
            <a:ext cx="2835469" cy="2025083"/>
            <a:chOff x="5829839" y="2178303"/>
            <a:chExt cx="6137028" cy="4383046"/>
          </a:xfrm>
        </p:grpSpPr>
        <p:pic>
          <p:nvPicPr>
            <p:cNvPr id="147" name="Picture 2" descr="TENSORFLOW LOGOì ëí ì´ë¯¸ì§ ê²ìê²°ê³¼">
              <a:extLst>
                <a:ext uri="{FF2B5EF4-FFF2-40B4-BE49-F238E27FC236}">
                  <a16:creationId xmlns:a16="http://schemas.microsoft.com/office/drawing/2014/main" id="{287AE095-DE07-4A44-9820-D853121268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797" b="2789"/>
            <a:stretch/>
          </p:blipFill>
          <p:spPr bwMode="auto">
            <a:xfrm>
              <a:off x="7483891" y="2178303"/>
              <a:ext cx="2828925" cy="387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6" descr="TENSORFLOW Logo pngì ëí ì´ë¯¸ì§ ê²ìê²°ê³¼">
              <a:extLst>
                <a:ext uri="{FF2B5EF4-FFF2-40B4-BE49-F238E27FC236}">
                  <a16:creationId xmlns:a16="http://schemas.microsoft.com/office/drawing/2014/main" id="{1147C248-5789-4415-9F99-239DD55E32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26" t="-1" b="-3815"/>
            <a:stretch/>
          </p:blipFill>
          <p:spPr bwMode="auto">
            <a:xfrm>
              <a:off x="5829839" y="5062941"/>
              <a:ext cx="6137028" cy="1498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5" name="그림 4114">
            <a:extLst>
              <a:ext uri="{FF2B5EF4-FFF2-40B4-BE49-F238E27FC236}">
                <a16:creationId xmlns:a16="http://schemas.microsoft.com/office/drawing/2014/main" id="{2BDB1D66-1A60-4C1B-8096-81BA6B1BC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1" y="5424180"/>
            <a:ext cx="7276809" cy="12484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5F04C7-A4D6-48AC-8AF7-BD2BAB849B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0" y="1771785"/>
            <a:ext cx="6183682" cy="33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5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hlinkClick r:id="" action="ppaction://noaction"/>
            <a:extLst>
              <a:ext uri="{FF2B5EF4-FFF2-40B4-BE49-F238E27FC236}">
                <a16:creationId xmlns:a16="http://schemas.microsoft.com/office/drawing/2014/main" id="{75D82FBB-78EE-42D5-9E7A-790FA7B7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6" t="28413" r="42917" b="38594"/>
          <a:stretch/>
        </p:blipFill>
        <p:spPr>
          <a:xfrm>
            <a:off x="11700540" y="6296025"/>
            <a:ext cx="491460" cy="56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E542B-B89C-42F2-8D3D-AE8917924FCF}"/>
              </a:ext>
            </a:extLst>
          </p:cNvPr>
          <p:cNvSpPr txBox="1"/>
          <p:nvPr/>
        </p:nvSpPr>
        <p:spPr>
          <a:xfrm>
            <a:off x="2995632" y="2967335"/>
            <a:ext cx="6200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+mj-lt"/>
              </a:rPr>
              <a:t>기존 제품과의 차별성</a:t>
            </a:r>
          </a:p>
        </p:txBody>
      </p:sp>
    </p:spTree>
    <p:extLst>
      <p:ext uri="{BB962C8B-B14F-4D97-AF65-F5344CB8AC3E}">
        <p14:creationId xmlns:p14="http://schemas.microsoft.com/office/powerpoint/2010/main" val="3371935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850</Words>
  <Application>Microsoft Office PowerPoint</Application>
  <PresentationFormat>와이드스크린</PresentationFormat>
  <Paragraphs>136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나눔스퀘어</vt:lpstr>
      <vt:lpstr>맑은 고딕</vt:lpstr>
      <vt:lpstr>나눔스퀘어 Bold</vt:lpstr>
      <vt:lpstr>Arial</vt:lpstr>
      <vt:lpstr>나눔스퀘어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南 ことり</dc:creator>
  <cp:lastModifiedBy>南 ことり</cp:lastModifiedBy>
  <cp:revision>14</cp:revision>
  <dcterms:created xsi:type="dcterms:W3CDTF">2019-05-07T13:35:23Z</dcterms:created>
  <dcterms:modified xsi:type="dcterms:W3CDTF">2019-05-08T02:16:51Z</dcterms:modified>
</cp:coreProperties>
</file>